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Figtree Heavy" charset="1" panose="00000000000000000000"/>
      <p:regular r:id="rId7"/>
    </p:embeddedFont>
    <p:embeddedFont>
      <p:font typeface="Figtree Light Bold" charset="1" panose="00000000000000000000"/>
      <p:regular r:id="rId8"/>
    </p:embeddedFont>
    <p:embeddedFont>
      <p:font typeface="Figtree Light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52773" y="241236"/>
            <a:ext cx="10124823" cy="4371032"/>
            <a:chOff x="0" y="0"/>
            <a:chExt cx="2799700" cy="12086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9700" cy="1208671"/>
            </a:xfrm>
            <a:custGeom>
              <a:avLst/>
              <a:gdLst/>
              <a:ahLst/>
              <a:cxnLst/>
              <a:rect r="r" b="b" t="t" l="l"/>
              <a:pathLst>
                <a:path h="1208671" w="2799700">
                  <a:moveTo>
                    <a:pt x="0" y="0"/>
                  </a:moveTo>
                  <a:lnTo>
                    <a:pt x="2799700" y="0"/>
                  </a:lnTo>
                  <a:lnTo>
                    <a:pt x="2799700" y="1208671"/>
                  </a:lnTo>
                  <a:lnTo>
                    <a:pt x="0" y="1208671"/>
                  </a:lnTo>
                  <a:close/>
                </a:path>
              </a:pathLst>
            </a:custGeom>
            <a:solidFill>
              <a:srgbClr val="F3EC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799700" cy="12277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782617" y="417956"/>
            <a:ext cx="3476683" cy="4034835"/>
          </a:xfrm>
          <a:custGeom>
            <a:avLst/>
            <a:gdLst/>
            <a:ahLst/>
            <a:cxnLst/>
            <a:rect r="r" b="b" t="t" l="l"/>
            <a:pathLst>
              <a:path h="4034835" w="3476683">
                <a:moveTo>
                  <a:pt x="0" y="0"/>
                </a:moveTo>
                <a:lnTo>
                  <a:pt x="3476683" y="0"/>
                </a:lnTo>
                <a:lnTo>
                  <a:pt x="3476683" y="4034836"/>
                </a:lnTo>
                <a:lnTo>
                  <a:pt x="0" y="4034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2661060" cy="561392"/>
          </a:xfrm>
          <a:custGeom>
            <a:avLst/>
            <a:gdLst/>
            <a:ahLst/>
            <a:cxnLst/>
            <a:rect r="r" b="b" t="t" l="l"/>
            <a:pathLst>
              <a:path h="561392" w="2661060">
                <a:moveTo>
                  <a:pt x="0" y="0"/>
                </a:moveTo>
                <a:lnTo>
                  <a:pt x="2661060" y="0"/>
                </a:lnTo>
                <a:lnTo>
                  <a:pt x="2661060" y="561392"/>
                </a:lnTo>
                <a:lnTo>
                  <a:pt x="0" y="561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4541" y="9342301"/>
            <a:ext cx="774660" cy="540854"/>
          </a:xfrm>
          <a:custGeom>
            <a:avLst/>
            <a:gdLst/>
            <a:ahLst/>
            <a:cxnLst/>
            <a:rect r="r" b="b" t="t" l="l"/>
            <a:pathLst>
              <a:path h="540854" w="774660">
                <a:moveTo>
                  <a:pt x="0" y="0"/>
                </a:moveTo>
                <a:lnTo>
                  <a:pt x="774660" y="0"/>
                </a:lnTo>
                <a:lnTo>
                  <a:pt x="774660" y="540854"/>
                </a:lnTo>
                <a:lnTo>
                  <a:pt x="0" y="540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78376" y="9394285"/>
            <a:ext cx="1386110" cy="359362"/>
          </a:xfrm>
          <a:custGeom>
            <a:avLst/>
            <a:gdLst/>
            <a:ahLst/>
            <a:cxnLst/>
            <a:rect r="r" b="b" t="t" l="l"/>
            <a:pathLst>
              <a:path h="359362" w="1386110">
                <a:moveTo>
                  <a:pt x="0" y="0"/>
                </a:moveTo>
                <a:lnTo>
                  <a:pt x="1386110" y="0"/>
                </a:lnTo>
                <a:lnTo>
                  <a:pt x="1386110" y="359361"/>
                </a:lnTo>
                <a:lnTo>
                  <a:pt x="0" y="359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53700" y="9428811"/>
            <a:ext cx="2598681" cy="324835"/>
          </a:xfrm>
          <a:custGeom>
            <a:avLst/>
            <a:gdLst/>
            <a:ahLst/>
            <a:cxnLst/>
            <a:rect r="r" b="b" t="t" l="l"/>
            <a:pathLst>
              <a:path h="324835" w="2598681">
                <a:moveTo>
                  <a:pt x="0" y="0"/>
                </a:moveTo>
                <a:lnTo>
                  <a:pt x="2598680" y="0"/>
                </a:lnTo>
                <a:lnTo>
                  <a:pt x="2598680" y="324835"/>
                </a:lnTo>
                <a:lnTo>
                  <a:pt x="0" y="3248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01832" y="9471810"/>
            <a:ext cx="1400427" cy="281836"/>
          </a:xfrm>
          <a:custGeom>
            <a:avLst/>
            <a:gdLst/>
            <a:ahLst/>
            <a:cxnLst/>
            <a:rect r="r" b="b" t="t" l="l"/>
            <a:pathLst>
              <a:path h="281836" w="1400427">
                <a:moveTo>
                  <a:pt x="0" y="0"/>
                </a:moveTo>
                <a:lnTo>
                  <a:pt x="1400426" y="0"/>
                </a:lnTo>
                <a:lnTo>
                  <a:pt x="1400426" y="281836"/>
                </a:lnTo>
                <a:lnTo>
                  <a:pt x="0" y="2818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07339" y="9408960"/>
            <a:ext cx="1427186" cy="378899"/>
          </a:xfrm>
          <a:custGeom>
            <a:avLst/>
            <a:gdLst/>
            <a:ahLst/>
            <a:cxnLst/>
            <a:rect r="r" b="b" t="t" l="l"/>
            <a:pathLst>
              <a:path h="378899" w="1427186">
                <a:moveTo>
                  <a:pt x="0" y="0"/>
                </a:moveTo>
                <a:lnTo>
                  <a:pt x="1427186" y="0"/>
                </a:lnTo>
                <a:lnTo>
                  <a:pt x="1427186" y="378899"/>
                </a:lnTo>
                <a:lnTo>
                  <a:pt x="0" y="3788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83454" y="9323992"/>
            <a:ext cx="1666078" cy="384702"/>
          </a:xfrm>
          <a:custGeom>
            <a:avLst/>
            <a:gdLst/>
            <a:ahLst/>
            <a:cxnLst/>
            <a:rect r="r" b="b" t="t" l="l"/>
            <a:pathLst>
              <a:path h="384702" w="1666078">
                <a:moveTo>
                  <a:pt x="0" y="0"/>
                </a:moveTo>
                <a:lnTo>
                  <a:pt x="1666078" y="0"/>
                </a:lnTo>
                <a:lnTo>
                  <a:pt x="1666078" y="384702"/>
                </a:lnTo>
                <a:lnTo>
                  <a:pt x="0" y="3847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900045" y="9462010"/>
            <a:ext cx="1503414" cy="374350"/>
          </a:xfrm>
          <a:custGeom>
            <a:avLst/>
            <a:gdLst/>
            <a:ahLst/>
            <a:cxnLst/>
            <a:rect r="r" b="b" t="t" l="l"/>
            <a:pathLst>
              <a:path h="374350" w="1503414">
                <a:moveTo>
                  <a:pt x="0" y="0"/>
                </a:moveTo>
                <a:lnTo>
                  <a:pt x="1503414" y="0"/>
                </a:lnTo>
                <a:lnTo>
                  <a:pt x="1503414" y="374350"/>
                </a:lnTo>
                <a:lnTo>
                  <a:pt x="0" y="3743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2132628"/>
            <a:ext cx="11870428" cy="60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34" b="true">
                <a:solidFill>
                  <a:srgbClr val="14203E"/>
                </a:solidFill>
                <a:latin typeface="Figtree Heavy"/>
                <a:ea typeface="Figtree Heavy"/>
                <a:cs typeface="Figtree Heavy"/>
                <a:sym typeface="Figtree Heavy"/>
              </a:rPr>
              <a:t>Meet the world’s #1 breast milk shipping service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2814320"/>
            <a:ext cx="8066716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true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Simple for employers, peace of mind for parents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76724" y="5831195"/>
            <a:ext cx="4168609" cy="31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5"/>
              </a:lnSpc>
              <a:spcBef>
                <a:spcPct val="0"/>
              </a:spcBef>
            </a:pPr>
            <a:r>
              <a:rPr lang="en-US" b="true" sz="1882" spc="90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OUNCES SHIPPED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76724" y="4745900"/>
            <a:ext cx="4168609" cy="1209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82"/>
              </a:lnSpc>
              <a:spcBef>
                <a:spcPct val="0"/>
              </a:spcBef>
            </a:pPr>
            <a:r>
              <a:rPr lang="en-US" b="true" sz="7058" strike="noStrike" u="none">
                <a:solidFill>
                  <a:srgbClr val="611A5C"/>
                </a:solidFill>
                <a:latin typeface="Figtree Heavy"/>
                <a:ea typeface="Figtree Heavy"/>
                <a:cs typeface="Figtree Heavy"/>
                <a:sym typeface="Figtree Heavy"/>
              </a:rPr>
              <a:t>12M +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42150" y="5831195"/>
            <a:ext cx="4168609" cy="31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5"/>
              </a:lnSpc>
              <a:spcBef>
                <a:spcPct val="0"/>
              </a:spcBef>
            </a:pPr>
            <a:r>
              <a:rPr lang="en-US" b="true" sz="1882" spc="90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DELIVERIES COMPLETED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42150" y="4745900"/>
            <a:ext cx="4168609" cy="1209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82"/>
              </a:lnSpc>
              <a:spcBef>
                <a:spcPct val="0"/>
              </a:spcBef>
            </a:pPr>
            <a:r>
              <a:rPr lang="en-US" b="true" sz="7058">
                <a:solidFill>
                  <a:srgbClr val="611A5C"/>
                </a:solidFill>
                <a:latin typeface="Figtree Heavy"/>
                <a:ea typeface="Figtree Heavy"/>
                <a:cs typeface="Figtree Heavy"/>
                <a:sym typeface="Figtree Heavy"/>
              </a:rPr>
              <a:t>225</a:t>
            </a:r>
            <a:r>
              <a:rPr lang="en-US" b="true" sz="7058" strike="noStrike" u="none">
                <a:solidFill>
                  <a:srgbClr val="611A5C"/>
                </a:solidFill>
                <a:latin typeface="Figtree Heavy"/>
                <a:ea typeface="Figtree Heavy"/>
                <a:cs typeface="Figtree Heavy"/>
                <a:sym typeface="Figtree Heavy"/>
              </a:rPr>
              <a:t>K+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42978" y="5831195"/>
            <a:ext cx="3529113" cy="31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5"/>
              </a:lnSpc>
              <a:spcBef>
                <a:spcPct val="0"/>
              </a:spcBef>
            </a:pPr>
            <a:r>
              <a:rPr lang="en-US" b="true" sz="1882" spc="90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COUNTRIES SERVED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42978" y="4745900"/>
            <a:ext cx="3529113" cy="1209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82"/>
              </a:lnSpc>
              <a:spcBef>
                <a:spcPct val="0"/>
              </a:spcBef>
            </a:pPr>
            <a:r>
              <a:rPr lang="en-US" b="true" sz="7058" strike="noStrike" u="none">
                <a:solidFill>
                  <a:srgbClr val="611A5C"/>
                </a:solidFill>
                <a:latin typeface="Figtree Heavy"/>
                <a:ea typeface="Figtree Heavy"/>
                <a:cs typeface="Figtree Heavy"/>
                <a:sym typeface="Figtree Heavy"/>
              </a:rPr>
              <a:t>120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82163" y="5831195"/>
            <a:ext cx="3529113" cy="31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5"/>
              </a:lnSpc>
              <a:spcBef>
                <a:spcPct val="0"/>
              </a:spcBef>
            </a:pPr>
            <a:r>
              <a:rPr lang="en-US" b="true" sz="1882" spc="90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EMPLOYERS SUPPORTED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82163" y="4745900"/>
            <a:ext cx="3529113" cy="1209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82"/>
              </a:lnSpc>
              <a:spcBef>
                <a:spcPct val="0"/>
              </a:spcBef>
            </a:pPr>
            <a:r>
              <a:rPr lang="en-US" b="true" sz="7058" strike="noStrike" u="none">
                <a:solidFill>
                  <a:srgbClr val="611A5C"/>
                </a:solidFill>
                <a:latin typeface="Figtree Heavy"/>
                <a:ea typeface="Figtree Heavy"/>
                <a:cs typeface="Figtree Heavy"/>
                <a:sym typeface="Figtree Heavy"/>
              </a:rPr>
              <a:t>850+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7930710"/>
            <a:ext cx="13757651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true">
                <a:solidFill>
                  <a:srgbClr val="14203E"/>
                </a:solidFill>
                <a:latin typeface="Figtree Light Bold"/>
                <a:ea typeface="Figtree Light Bold"/>
                <a:cs typeface="Figtree Light Bold"/>
                <a:sym typeface="Figtree Light Bold"/>
              </a:rPr>
              <a:t>Trusted by employers and adored by parents, Milk Stork is the industry leader in breast milk shipping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7534128"/>
            <a:ext cx="16591377" cy="37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351">
                <a:solidFill>
                  <a:srgbClr val="14203E"/>
                </a:solidFill>
                <a:latin typeface="Figtree Light"/>
                <a:ea typeface="Figtree Light"/>
                <a:cs typeface="Figtree Light"/>
                <a:sym typeface="Figtree Light"/>
              </a:rPr>
              <a:t>Companies choose Milk Stork for its meaningful impact on employees, low cost, and easy program maintenance.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6218" y="6877855"/>
            <a:ext cx="16543859" cy="60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8"/>
              </a:lnSpc>
              <a:spcBef>
                <a:spcPct val="0"/>
              </a:spcBef>
            </a:pPr>
            <a:r>
              <a:rPr lang="en-US" sz="3527" b="true">
                <a:solidFill>
                  <a:srgbClr val="14203E"/>
                </a:solidFill>
                <a:latin typeface="Figtree Heavy"/>
                <a:ea typeface="Figtree Heavy"/>
                <a:cs typeface="Figtree Heavy"/>
                <a:sym typeface="Figtree Heavy"/>
              </a:rPr>
              <a:t>Why Milk Stork</a:t>
            </a:r>
          </a:p>
        </p:txBody>
      </p:sp>
      <p:sp>
        <p:nvSpPr>
          <p:cNvPr name="AutoShape 27" id="27"/>
          <p:cNvSpPr/>
          <p:nvPr/>
        </p:nvSpPr>
        <p:spPr>
          <a:xfrm flipV="true">
            <a:off x="1028700" y="9162961"/>
            <a:ext cx="16230600" cy="80069"/>
          </a:xfrm>
          <a:prstGeom prst="line">
            <a:avLst/>
          </a:prstGeom>
          <a:ln cap="rnd" w="9525">
            <a:solidFill>
              <a:srgbClr val="14203E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 flipV="true">
            <a:off x="1028723" y="9964118"/>
            <a:ext cx="16230600" cy="80069"/>
          </a:xfrm>
          <a:prstGeom prst="line">
            <a:avLst/>
          </a:prstGeom>
          <a:ln cap="rnd" w="9525">
            <a:solidFill>
              <a:srgbClr val="14203E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DAGlSOLxx2U</dc:identifier>
  <dcterms:modified xsi:type="dcterms:W3CDTF">2011-08-01T06:04:30Z</dcterms:modified>
  <cp:revision>1</cp:revision>
  <dc:title>Brokers-Client Intro Slide</dc:title>
</cp:coreProperties>
</file>